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1" r:id="rId3"/>
    <p:sldId id="258" r:id="rId4"/>
    <p:sldId id="257" r:id="rId5"/>
    <p:sldId id="259" r:id="rId6"/>
    <p:sldId id="273" r:id="rId7"/>
    <p:sldId id="260" r:id="rId8"/>
    <p:sldId id="262" r:id="rId9"/>
    <p:sldId id="263" r:id="rId10"/>
    <p:sldId id="266" r:id="rId11"/>
    <p:sldId id="265" r:id="rId12"/>
    <p:sldId id="269" r:id="rId13"/>
    <p:sldId id="27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4" autoAdjust="0"/>
    <p:restoredTop sz="79521" autoAdjust="0"/>
  </p:normalViewPr>
  <p:slideViewPr>
    <p:cSldViewPr snapToGrid="0">
      <p:cViewPr varScale="1">
        <p:scale>
          <a:sx n="75" d="100"/>
          <a:sy n="75" d="100"/>
        </p:scale>
        <p:origin x="14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AA790-0DEE-8B4E-81F9-6FAA641887F1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FF022-58D0-C64D-8900-74EABE28F5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77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264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sz="1200" dirty="0"/>
              <a:t>L’algoritmo cercherà di di creare un output il più quanto simile alla traiettoria di riferimento.</a:t>
            </a:r>
          </a:p>
          <a:p>
            <a:pPr algn="just"/>
            <a:r>
              <a:rPr lang="it-IT" sz="1200" dirty="0"/>
              <a:t>Ad ogni istante iterativo si dovranno compensare le perdite dell’iterazione precedente dovute alla perdita </a:t>
            </a:r>
            <a:r>
              <a:rPr lang="it-IT" sz="1200" dirty="0" err="1"/>
              <a:t>randomica</a:t>
            </a:r>
            <a:r>
              <a:rPr lang="it-IT" sz="1200" dirty="0"/>
              <a:t> di dati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68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3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2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sz="1200" dirty="0"/>
              <a:t>L’obiettivo principale di ILC è quello di attenuare in maniera ottimale </a:t>
            </a:r>
            <a:r>
              <a:rPr lang="it-IT" sz="1200" b="1" dirty="0"/>
              <a:t>gli errori deterministici</a:t>
            </a:r>
            <a:r>
              <a:rPr lang="it-IT" sz="1200" dirty="0"/>
              <a:t> presenti nel controllore, apprendendo da ogni singolo ciclo iterativo</a:t>
            </a:r>
          </a:p>
          <a:p>
            <a:pPr algn="just"/>
            <a:r>
              <a:rPr lang="it-IT" sz="1200" dirty="0"/>
              <a:t>Scegliamo una strategia d’apprendimento  anziché un controllo adattivo o con un controllo con intelligenza artificiale per via della sua semplicità costruttiva, della ripetitività e della sua forte robustezza agli errori.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93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FORSE AGGIUNGERE UNA SLIDE CON DIFFERENZA CON PID!!!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68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159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sz="1200" dirty="0"/>
              <a:t>Le leggi di aggiornamento funzionano in maniera ottimale fino a quando non abbiamo una conoscenza completa dell’intero impianto.</a:t>
            </a:r>
          </a:p>
          <a:p>
            <a:pPr algn="just"/>
            <a:r>
              <a:rPr lang="it-IT" sz="1200" dirty="0"/>
              <a:t>Attraverso l’utilizzo di queste leggi, riusciamo a migliorare con successo le successive iterazioni attraverso l’apprendimento degli istanti iterativi precedenti, diminuendo ad ogni passaggio gli errori di tracciamento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L’errore è quindi definito come la differenza tra la traiettoria di riferimento e l’output del sistema e se implementato bene, l’errore tenderà a zero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37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dirty="0"/>
                  <a:t>La perdita o meno di dati per questo tipo di sistemi, può essere assimilato ad uno </a:t>
                </a:r>
                <a:r>
                  <a:rPr lang="it-IT" sz="1200" b="1" dirty="0" err="1"/>
                  <a:t>switch</a:t>
                </a:r>
                <a:r>
                  <a:rPr lang="it-IT" sz="1200" dirty="0"/>
                  <a:t> che apre e chiude il canale in maniera puramente randomica. Il valore </a:t>
                </a:r>
                <a:r>
                  <a:rPr lang="it-IT" sz="1200" dirty="0" err="1"/>
                  <a:t>randomico</a:t>
                </a:r>
                <a:r>
                  <a:rPr lang="it-IT" sz="1200" dirty="0"/>
                  <a:t> viene identificato 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it-IT" sz="1200" dirty="0"/>
                  <a:t> varrà 1 se l’informazione sarà inviata con successo, 0 altrimenti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dirty="0"/>
                  <a:t>La perdita o meno di dati per questo tipo di sistemi, può essere assimilato ad uno </a:t>
                </a:r>
                <a:r>
                  <a:rPr lang="it-IT" sz="1200" b="1" dirty="0" err="1"/>
                  <a:t>switch</a:t>
                </a:r>
                <a:r>
                  <a:rPr lang="it-IT" sz="1200" dirty="0"/>
                  <a:t> che apre e chiude il canale in maniera puramente randomica. Il valore </a:t>
                </a:r>
                <a:r>
                  <a:rPr lang="it-IT" sz="1200" dirty="0" err="1"/>
                  <a:t>randomico</a:t>
                </a:r>
                <a:r>
                  <a:rPr lang="it-IT" sz="1200" dirty="0"/>
                  <a:t> viene identificato come </a:t>
                </a:r>
                <a:r>
                  <a:rPr lang="it-IT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𝛾_</a:t>
                </a:r>
                <a:r>
                  <a:rPr lang="it-IT" sz="1200" i="0">
                    <a:latin typeface="Cambria Math" panose="02040503050406030204" pitchFamily="18" charset="0"/>
                  </a:rPr>
                  <a:t>𝑘 (𝑡)  </a:t>
                </a:r>
                <a:r>
                  <a:rPr lang="it-IT" sz="1200" b="0" i="0">
                    <a:latin typeface="Cambria Math" panose="02040503050406030204" pitchFamily="18" charset="0"/>
                  </a:rPr>
                  <a:t>e</a:t>
                </a:r>
                <a:r>
                  <a:rPr lang="it-IT" sz="1200" dirty="0"/>
                  <a:t> varrà 1 se l’informazione sarà inviata con successo, 0 altrimenti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01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dirty="0"/>
                  <a:t>In questo modello la variabile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200" b="0" dirty="0"/>
                  <a:t> è indipendente da ogni istante di tempo </a:t>
                </a:r>
                <a:r>
                  <a:rPr lang="it-IT" sz="1200" i="1" dirty="0"/>
                  <a:t>t e istante iterativo k.</a:t>
                </a:r>
                <a:endParaRPr lang="it-IT" sz="1200" dirty="0"/>
              </a:p>
              <a:p>
                <a:pPr algn="just"/>
                <a:r>
                  <a:rPr lang="it-IT" sz="1200" dirty="0"/>
                  <a:t>Notiamo come a livello matematico 𝛾̅ è correlato al </a:t>
                </a:r>
                <a:r>
                  <a:rPr lang="it-IT" sz="1200" i="1" dirty="0"/>
                  <a:t>data dropout rate </a:t>
                </a:r>
                <a:r>
                  <a:rPr lang="it-IT" sz="1200" dirty="0"/>
                  <a:t>(DDR). Infatti, il DDR è uguale a 1-𝛾̅ .</a:t>
                </a:r>
              </a:p>
              <a:p>
                <a:pPr algn="just"/>
                <a:r>
                  <a:rPr lang="it-IT" sz="1200" dirty="0"/>
                  <a:t>Se 𝛾̅ = 0, implicherà che il sistema è completamento corrotto e inutilizzabile, non ci sono informazioni da poter ricevere dal </a:t>
                </a:r>
                <a:r>
                  <a:rPr lang="it-IT" sz="1200" dirty="0" err="1"/>
                  <a:t>plant</a:t>
                </a:r>
                <a:r>
                  <a:rPr lang="it-IT" sz="1200" dirty="0"/>
                  <a:t> e nessun algoritmo </a:t>
                </a:r>
                <a:r>
                  <a:rPr lang="it-IT" sz="1200" dirty="0" err="1"/>
                  <a:t>puo</a:t>
                </a:r>
                <a:r>
                  <a:rPr lang="it-IT" sz="1200" dirty="0"/>
                  <a:t>̀ essere applicato per migliorare le performance di tracciamento. </a:t>
                </a:r>
              </a:p>
              <a:p>
                <a:pPr algn="just"/>
                <a:r>
                  <a:rPr lang="it-IT" sz="1200" dirty="0"/>
                  <a:t>Se invece 𝛾̅ = 1, </a:t>
                </a:r>
                <a:r>
                  <a:rPr lang="it-IT" sz="1200" dirty="0" err="1"/>
                  <a:t>cio</a:t>
                </a:r>
                <a:r>
                  <a:rPr lang="it-IT" sz="1200" dirty="0"/>
                  <a:t>̀ implicherà che nessuna perdita di dati inficerà il sistema e potremmo di conseguenza ricevere informazioni utili dal </a:t>
                </a:r>
                <a:r>
                  <a:rPr lang="it-IT" sz="1200" dirty="0" err="1"/>
                  <a:t>plant</a:t>
                </a:r>
                <a:r>
                  <a:rPr lang="it-IT" sz="1200" dirty="0"/>
                  <a:t>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dirty="0"/>
                  <a:t>In questo modello la variabile 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𝛾_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𝑘 (𝑡)</a:t>
                </a:r>
                <a:r>
                  <a:rPr lang="it-IT" sz="1200" b="0" dirty="0"/>
                  <a:t> è indipendente da ogni istante di tempo </a:t>
                </a:r>
                <a:r>
                  <a:rPr lang="it-IT" sz="1200" i="1" dirty="0"/>
                  <a:t>t e istante iterativo k.</a:t>
                </a:r>
                <a:endParaRPr lang="it-IT" sz="1200" dirty="0"/>
              </a:p>
              <a:p>
                <a:pPr algn="just"/>
                <a:r>
                  <a:rPr lang="it-IT" sz="1200" dirty="0"/>
                  <a:t>Notiamo come a livello matematico 𝛾̅ è correlato al </a:t>
                </a:r>
                <a:r>
                  <a:rPr lang="it-IT" sz="1200" i="1" dirty="0"/>
                  <a:t>data dropout rate </a:t>
                </a:r>
                <a:r>
                  <a:rPr lang="it-IT" sz="1200" dirty="0"/>
                  <a:t>(DDR). Infatti, il DDR è uguale a 1-𝛾̅ .</a:t>
                </a:r>
              </a:p>
              <a:p>
                <a:pPr algn="just"/>
                <a:r>
                  <a:rPr lang="it-IT" sz="1200" dirty="0"/>
                  <a:t>Se 𝛾̅ = 0, implicherà che il sistema è completamento corrotto e inutilizzabile, non ci sono informazioni da poter ricevere dal </a:t>
                </a:r>
                <a:r>
                  <a:rPr lang="it-IT" sz="1200" dirty="0" err="1"/>
                  <a:t>plant</a:t>
                </a:r>
                <a:r>
                  <a:rPr lang="it-IT" sz="1200" dirty="0"/>
                  <a:t> e nessun algoritmo </a:t>
                </a:r>
                <a:r>
                  <a:rPr lang="it-IT" sz="1200" dirty="0" err="1"/>
                  <a:t>puo</a:t>
                </a:r>
                <a:r>
                  <a:rPr lang="it-IT" sz="1200" dirty="0"/>
                  <a:t>̀ essere applicato per migliorare le performance di tracciamento. </a:t>
                </a:r>
              </a:p>
              <a:p>
                <a:pPr algn="just"/>
                <a:r>
                  <a:rPr lang="it-IT" sz="1200" dirty="0"/>
                  <a:t>Se invece 𝛾̅ = 1, </a:t>
                </a:r>
                <a:r>
                  <a:rPr lang="it-IT" sz="1200" dirty="0" err="1"/>
                  <a:t>cio</a:t>
                </a:r>
                <a:r>
                  <a:rPr lang="it-IT" sz="1200" dirty="0"/>
                  <a:t>̀ implicherà che nessuna perdita di dati inficerà il sistema e potremmo di conseguenza ricevere informazioni utili dal </a:t>
                </a:r>
                <a:r>
                  <a:rPr lang="it-IT" sz="1200" dirty="0" err="1"/>
                  <a:t>plant</a:t>
                </a:r>
                <a:r>
                  <a:rPr lang="it-IT" sz="1200" dirty="0"/>
                  <a:t> 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014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sz="1200" dirty="0"/>
              <a:t>La fedeltà nel replicare la traiettoria di riferimento dipenderà esclusivamente dalla legge di aggiornamento utilizzata e dal coefficiente di guadagno iniziale impostato.</a:t>
            </a:r>
          </a:p>
          <a:p>
            <a:pPr algn="just"/>
            <a:r>
              <a:rPr lang="it-IT" sz="1200" dirty="0"/>
              <a:t> In questo caso è stato scelto un </a:t>
            </a:r>
            <a:r>
              <a:rPr lang="it-IT" sz="1200" dirty="0" err="1"/>
              <a:t>coeff</a:t>
            </a:r>
            <a:r>
              <a:rPr lang="it-IT" sz="1200" dirty="0"/>
              <a:t>. di guadagno pari a 0.6.</a:t>
            </a:r>
            <a:endParaRPr lang="it-IT" sz="1200" b="0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13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t-IT" sz="1200" b="0" dirty="0">
                <a:ea typeface="Cambria Math" panose="02040503050406030204" pitchFamily="18" charset="0"/>
              </a:rPr>
              <a:t>Gli spike rappresentano gli is</a:t>
            </a:r>
            <a:r>
              <a:rPr lang="it-IT" sz="1200" dirty="0">
                <a:ea typeface="Cambria Math" panose="02040503050406030204" pitchFamily="18" charset="0"/>
              </a:rPr>
              <a:t>tanti precisi in cui avvengono specifiche perdite di informazione.</a:t>
            </a:r>
          </a:p>
          <a:p>
            <a:pPr algn="just"/>
            <a:r>
              <a:rPr lang="it-IT" sz="1200" dirty="0">
                <a:ea typeface="Cambria Math" panose="02040503050406030204" pitchFamily="18" charset="0"/>
              </a:rPr>
              <a:t>Con l’opportuna legge di aggiornamento, l’algoritmo cercherà di compensare tali mancanze apprendendo dagli istanti iterativi precedenti.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FF022-58D0-C64D-8900-74EABE28F53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28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71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16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60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83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4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41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99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6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81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676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78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D94B-890D-4E2C-9FAE-36D9B4939053}" type="datetimeFigureOut">
              <a:rPr lang="it-IT" smtClean="0"/>
              <a:t>05/10/21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79A3F-A514-46D1-B713-ABFCC4EB07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0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CBAF69-FCC7-4933-AF03-DE49200A6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1049868"/>
            <a:ext cx="5384800" cy="228292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/>
              <a:t>Implementazione di un controllore ad apprendimento iterativo                   con perdita di dati</a:t>
            </a:r>
            <a:r>
              <a:rPr lang="en-US" sz="4000" dirty="0"/>
              <a:t>	</a:t>
            </a:r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76C9DD23-7033-47E5-A9D0-34D520FA0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961" y="5702999"/>
            <a:ext cx="4048760" cy="528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Relatrice: prof. Foglietta Chiara</a:t>
            </a:r>
          </a:p>
          <a:p>
            <a:pPr>
              <a:lnSpc>
                <a:spcPct val="70000"/>
              </a:lnSpc>
            </a:pPr>
            <a:r>
              <a:rPr lang="en-US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Anno accademico: 2019/2020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7BF1D5-7E22-421E-8287-6864275BF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08" y="4005628"/>
            <a:ext cx="3510140" cy="11115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B511ED-C30C-4104-BC1F-95D30BAB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03" y="1340158"/>
            <a:ext cx="3234551" cy="199263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0A58DFF-27BA-48AA-9FE6-E1FD28320543}"/>
              </a:ext>
            </a:extLst>
          </p:cNvPr>
          <p:cNvSpPr txBox="1"/>
          <p:nvPr/>
        </p:nvSpPr>
        <p:spPr>
          <a:xfrm>
            <a:off x="9276735" y="5706076"/>
            <a:ext cx="2351716" cy="52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70000"/>
              </a:lnSpc>
              <a:spcBef>
                <a:spcPts val="1000"/>
              </a:spcBef>
            </a:pPr>
            <a:r>
              <a:rPr lang="it-IT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Candidato:  Caponi Marco</a:t>
            </a:r>
          </a:p>
          <a:p>
            <a:pPr algn="ctr" defTabSz="914400">
              <a:lnSpc>
                <a:spcPct val="70000"/>
              </a:lnSpc>
              <a:spcBef>
                <a:spcPts val="1000"/>
              </a:spcBef>
            </a:pPr>
            <a:r>
              <a:rPr lang="it-IT" sz="1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Matricola: 508773</a:t>
            </a:r>
          </a:p>
        </p:txBody>
      </p:sp>
    </p:spTree>
    <p:extLst>
      <p:ext uri="{BB962C8B-B14F-4D97-AF65-F5344CB8AC3E}">
        <p14:creationId xmlns:p14="http://schemas.microsoft.com/office/powerpoint/2010/main" val="2746341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senza perdita di dati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99C1A8-7CAD-411D-B2CE-EF5D705296F8}"/>
              </a:ext>
            </a:extLst>
          </p:cNvPr>
          <p:cNvSpPr txBox="1"/>
          <p:nvPr/>
        </p:nvSpPr>
        <p:spPr>
          <a:xfrm>
            <a:off x="6096000" y="1859340"/>
            <a:ext cx="5875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Reference trajectory: traiettoria desiderata dopo la fine delle 10 iterazioni.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Output: segnale raggiunto a fine di ogni ciclo iterativo.</a:t>
            </a:r>
          </a:p>
        </p:txBody>
      </p:sp>
      <p:pic>
        <p:nvPicPr>
          <p:cNvPr id="6" name="grafico no perdita dati" descr="grafico no perdita dati">
            <a:hlinkClick r:id="" action="ppaction://media"/>
            <a:extLst>
              <a:ext uri="{FF2B5EF4-FFF2-40B4-BE49-F238E27FC236}">
                <a16:creationId xmlns:a16="http://schemas.microsoft.com/office/drawing/2014/main" id="{6C35A133-F469-964F-837A-710EF9EA86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4.706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394" y="1040147"/>
            <a:ext cx="5566676" cy="47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Grafico con perdita di dati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10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pic>
        <p:nvPicPr>
          <p:cNvPr id="3" name="video grafico" descr="video grafico">
            <a:hlinkClick r:id="" action="ppaction://ole?verb=0"/>
            <a:extLst>
              <a:ext uri="{FF2B5EF4-FFF2-40B4-BE49-F238E27FC236}">
                <a16:creationId xmlns:a16="http://schemas.microsoft.com/office/drawing/2014/main" id="{AF933ADB-F04F-8C4F-B92A-FF78B20CD4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963" y="1025859"/>
            <a:ext cx="5418137" cy="4605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1BB2696-3F5F-DF4C-BB86-12E86E690CE4}"/>
                  </a:ext>
                </a:extLst>
              </p:cNvPr>
              <p:cNvSpPr/>
              <p:nvPr/>
            </p:nvSpPr>
            <p:spPr>
              <a:xfrm>
                <a:off x="5823732" y="1805233"/>
                <a:ext cx="6147874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Reference trajectory: traiettoria desiderata dopo la fine delle 10 iterazioni.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Output: segnale raggiunto a fine di ogni ciclo iterativo.</a:t>
                </a:r>
              </a:p>
              <a:p>
                <a:pPr algn="just"/>
                <a:endParaRPr lang="it-IT" sz="2400" dirty="0"/>
              </a:p>
              <a:p>
                <a:pPr algn="just"/>
                <a:endParaRPr lang="it-IT" sz="24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it-IT" sz="2400" b="0" dirty="0">
                    <a:ea typeface="Cambria Math" panose="02040503050406030204" pitchFamily="18" charset="0"/>
                  </a:rPr>
                  <a:t>è </a:t>
                </a:r>
                <a:r>
                  <a:rPr lang="it-IT" sz="2400" dirty="0">
                    <a:ea typeface="Cambria Math" panose="02040503050406030204" pitchFamily="18" charset="0"/>
                  </a:rPr>
                  <a:t>"</a:t>
                </a:r>
                <a:r>
                  <a:rPr lang="it-IT" sz="2400" b="0" dirty="0">
                    <a:ea typeface="Cambria Math" panose="02040503050406030204" pitchFamily="18" charset="0"/>
                  </a:rPr>
                  <a:t>ostacolato</a:t>
                </a:r>
                <a:r>
                  <a:rPr lang="it-IT" sz="2400" dirty="0">
                    <a:ea typeface="Cambria Math" panose="02040503050406030204" pitchFamily="18" charset="0"/>
                  </a:rPr>
                  <a:t>"</a:t>
                </a:r>
                <a:r>
                  <a:rPr lang="it-IT" sz="2400" b="0" dirty="0">
                    <a:ea typeface="Cambria Math" panose="02040503050406030204" pitchFamily="18" charset="0"/>
                  </a:rPr>
                  <a:t> da perdite di dati randomiche identificate con dei</a:t>
                </a:r>
                <a:r>
                  <a:rPr lang="it-IT" sz="2400" b="1" dirty="0">
                    <a:ea typeface="Cambria Math" panose="02040503050406030204" pitchFamily="18" charset="0"/>
                  </a:rPr>
                  <a:t> spike</a:t>
                </a:r>
                <a:endParaRPr lang="it-IT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C1BB2696-3F5F-DF4C-BB86-12E86E690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32" y="1805233"/>
                <a:ext cx="6147874" cy="3046988"/>
              </a:xfrm>
              <a:prstGeom prst="rect">
                <a:avLst/>
              </a:prstGeom>
              <a:blipFill>
                <a:blip r:embed="rId7"/>
                <a:stretch>
                  <a:fillRect l="-1443" t="-1660" r="-2680" b="-33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15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Errori di traiettoria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11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54B40E-1A9E-204D-B13F-FD3F09703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9" y="1287481"/>
            <a:ext cx="5129348" cy="39090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B6BDE9D-D5C6-8848-8F16-F5B807DDF5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31" r="2912"/>
          <a:stretch/>
        </p:blipFill>
        <p:spPr>
          <a:xfrm>
            <a:off x="6244591" y="1287480"/>
            <a:ext cx="5129348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9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12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E15749-996F-E347-834D-8339560D2F40}"/>
              </a:ext>
            </a:extLst>
          </p:cNvPr>
          <p:cNvSpPr txBox="1"/>
          <p:nvPr/>
        </p:nvSpPr>
        <p:spPr>
          <a:xfrm>
            <a:off x="1399082" y="2139910"/>
            <a:ext cx="107929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Risultati grafici coerenti col modello preso in esame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Negli esempi riportati abbiamo una perdita del 10% circa di dati in dieci istanti iterativi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Utilizzando altri modelli ci aspettiamo risultati differenti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27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1BF366-EE0C-254B-A4F4-9F9687EF626F}"/>
              </a:ext>
            </a:extLst>
          </p:cNvPr>
          <p:cNvSpPr txBox="1"/>
          <p:nvPr/>
        </p:nvSpPr>
        <p:spPr>
          <a:xfrm>
            <a:off x="2976476" y="2598003"/>
            <a:ext cx="6657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4"/>
                </a:solidFill>
                <a:latin typeface="Britannic Bold" panose="020B0903060703020204" pitchFamily="34" charset="77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00261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Obiettivo del tirocinio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8A0A53-39BB-457F-8F0E-8AAD88A7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155" y="1563359"/>
            <a:ext cx="10869638" cy="417955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Studio algoritmo ILC nel momento in cui non ho perdite di informazioni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Presenza di errori randomici che influenzano l’intero sistema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Ottimizzare l’algoritmo per avere l’output desiderato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Rappresentazioni grafiche coerenti con le specifiche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3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Perché ILC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8A0A53-39BB-457F-8F0E-8AAD88A7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369" y="1563359"/>
            <a:ext cx="9911261" cy="417955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E’ umano commettere errori ma è anche umano imparare da tali esperienze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E’ possibile progettare un sistema per implementare tale capacità di apprendimento per sistemi automatici?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Il modello ILC riesce a soddisfare questo  problema attraverso istruzioni ripetitive migliorando l’obiettivo di comando ad ogni ciclo iterativo</a:t>
            </a:r>
          </a:p>
          <a:p>
            <a:pPr algn="just"/>
            <a:r>
              <a:rPr lang="it-IT" dirty="0"/>
              <a:t>E’ una metodologia di controllo semplice ed efficace per sistemi automatici di tipo iterativo applicata in ambiti principalmente industriali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Obiettivi di ILC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8A0A53-39BB-457F-8F0E-8AAD88A7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35" y="1821801"/>
            <a:ext cx="6016283" cy="338679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Migliorare la precisione dell’impianto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Aumentare l’efficienza di lavoro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Diminuzione del tempo di lavoro per un determinato task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pic>
        <p:nvPicPr>
          <p:cNvPr id="18" name="Immagine 17" descr="Immagine che contiene interni, ingombro&#10;&#10;Descrizione generata automaticamente">
            <a:extLst>
              <a:ext uri="{FF2B5EF4-FFF2-40B4-BE49-F238E27FC236}">
                <a16:creationId xmlns:a16="http://schemas.microsoft.com/office/drawing/2014/main" id="{9ABA1DB8-1DCE-4D57-8533-8AC14BD5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360" y="1242058"/>
            <a:ext cx="4259960" cy="25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2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funziona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8A0A53-39BB-457F-8F0E-8AAD88A7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5" y="1425420"/>
            <a:ext cx="6902550" cy="4179559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dirty="0"/>
              <a:t>«Un giocatore di basket che tira da una posizione fissa, può migliorare le sue capacità di traiettoria ad ogni tiro che esegue. Dopo ogni tiro, il giocatore osserva la traiettoria e nell’istante successivo l’affinerà per poter fare canestro.»</a:t>
            </a:r>
          </a:p>
          <a:p>
            <a:pPr algn="just"/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Quest’aumento di precisione viene effettuata in </a:t>
            </a:r>
            <a:r>
              <a:rPr lang="it-IT" b="1" dirty="0"/>
              <a:t>maniera iterativa </a:t>
            </a:r>
            <a:r>
              <a:rPr lang="it-IT" dirty="0"/>
              <a:t>sulla base delle precedenti iterazioni</a:t>
            </a:r>
            <a:endParaRPr lang="it-IT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L’aumento di precisione dopo ogni tiro è considerato a </a:t>
            </a:r>
            <a:r>
              <a:rPr lang="it-IT" b="1" dirty="0"/>
              <a:t>ciclo chiuso</a:t>
            </a:r>
            <a:r>
              <a:rPr lang="it-IT" dirty="0"/>
              <a:t> e generato attraverso la ripetizione e l’apprendimento degli eventi passati.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4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B71B09A-9077-4396-80F6-D6BC3EA9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95" y="2118706"/>
            <a:ext cx="4961205" cy="19737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182612-F888-4726-85EB-3D744EAD902C}"/>
              </a:ext>
            </a:extLst>
          </p:cNvPr>
          <p:cNvSpPr txBox="1"/>
          <p:nvPr/>
        </p:nvSpPr>
        <p:spPr>
          <a:xfrm>
            <a:off x="8698523" y="3907756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Struttura di ILC</a:t>
            </a:r>
          </a:p>
        </p:txBody>
      </p:sp>
    </p:spTree>
    <p:extLst>
      <p:ext uri="{BB962C8B-B14F-4D97-AF65-F5344CB8AC3E}">
        <p14:creationId xmlns:p14="http://schemas.microsoft.com/office/powerpoint/2010/main" val="300167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del sistema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59890F-4CEA-4253-A8B1-616E50169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98" y="1060382"/>
            <a:ext cx="4353158" cy="11552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DA19F5-2E3B-477C-A65A-9C9EC54A2EA6}"/>
              </a:ext>
            </a:extLst>
          </p:cNvPr>
          <p:cNvSpPr txBox="1"/>
          <p:nvPr/>
        </p:nvSpPr>
        <p:spPr>
          <a:xfrm>
            <a:off x="3914198" y="2012544"/>
            <a:ext cx="469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Modello lineare tempo discreto – invariante 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9D494C-30A8-6944-B3B4-CF708544F1D7}"/>
                  </a:ext>
                </a:extLst>
              </p:cNvPr>
              <p:cNvSpPr txBox="1"/>
              <p:nvPr/>
            </p:nvSpPr>
            <p:spPr>
              <a:xfrm>
                <a:off x="220394" y="2630027"/>
                <a:ext cx="4143059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b="0" dirty="0"/>
                  <a:t>: Stato del sistema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2400" b="0" dirty="0"/>
                  <a:t>: Segnale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2400" b="0" dirty="0"/>
                  <a:t>: Segnale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A,B,C: sistemi matriciali di appropriate dimensioni</a:t>
                </a:r>
              </a:p>
              <a:p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A9D494C-30A8-6944-B3B4-CF708544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4" y="2630027"/>
                <a:ext cx="4143059" cy="3323987"/>
              </a:xfrm>
              <a:prstGeom prst="rect">
                <a:avLst/>
              </a:prstGeom>
              <a:blipFill>
                <a:blip r:embed="rId5"/>
                <a:stretch>
                  <a:fillRect l="-1835" t="-7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1BDE0B-471A-6549-A480-D4E78F405D04}"/>
              </a:ext>
            </a:extLst>
          </p:cNvPr>
          <p:cNvSpPr txBox="1"/>
          <p:nvPr/>
        </p:nvSpPr>
        <p:spPr>
          <a:xfrm>
            <a:off x="6853528" y="2629210"/>
            <a:ext cx="414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Differenze con controllore PID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BDF0F66-1BBF-EA41-BFA5-DD1E4F4E2804}"/>
              </a:ext>
            </a:extLst>
          </p:cNvPr>
          <p:cNvSpPr txBox="1"/>
          <p:nvPr/>
        </p:nvSpPr>
        <p:spPr>
          <a:xfrm>
            <a:off x="6577263" y="3112168"/>
            <a:ext cx="4772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PID generà lo stesso errore di traiettoria per tutte le iterazioni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In PID l’evoluzione degli stati vengono effettuati lungo l’asse temporale</a:t>
            </a:r>
          </a:p>
        </p:txBody>
      </p:sp>
    </p:spTree>
    <p:extLst>
      <p:ext uri="{BB962C8B-B14F-4D97-AF65-F5344CB8AC3E}">
        <p14:creationId xmlns:p14="http://schemas.microsoft.com/office/powerpoint/2010/main" val="242955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Capacità d’apprendimento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8A0A53-39BB-457F-8F0E-8AAD88A7F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709" y="1224813"/>
            <a:ext cx="4389118" cy="1822315"/>
          </a:xfrm>
        </p:spPr>
        <p:txBody>
          <a:bodyPr/>
          <a:lstStyle/>
          <a:p>
            <a:pPr algn="just"/>
            <a:r>
              <a:rPr lang="it-IT" dirty="0"/>
              <a:t>Per apprendere una traiettoria sempre più precisa al passaggio di ogni singola iterazione, ILC fa uso di una </a:t>
            </a:r>
            <a:r>
              <a:rPr lang="it-IT" b="1" dirty="0"/>
              <a:t>legge di aggiornamento</a:t>
            </a:r>
            <a:r>
              <a:rPr lang="it-IT" dirty="0"/>
              <a:t> adeguata per l’input</a:t>
            </a:r>
          </a:p>
          <a:p>
            <a:pPr algn="just"/>
            <a:endParaRPr lang="it-IT" dirty="0"/>
          </a:p>
          <a:p>
            <a:pPr algn="l"/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6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6BACD9-DE15-4A69-9CC1-C2B36A643B64}"/>
              </a:ext>
            </a:extLst>
          </p:cNvPr>
          <p:cNvSpPr txBox="1"/>
          <p:nvPr/>
        </p:nvSpPr>
        <p:spPr>
          <a:xfrm>
            <a:off x="6499275" y="1224813"/>
            <a:ext cx="46282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Esistono due tipi di </a:t>
            </a:r>
            <a:r>
              <a:rPr lang="it-IT" sz="2400" b="1" dirty="0"/>
              <a:t>update law </a:t>
            </a:r>
            <a:r>
              <a:rPr lang="it-IT" sz="2400" i="1" dirty="0"/>
              <a:t>e si utilizzano a seconda della tipologia di sistema su cui implementare ILC:</a:t>
            </a:r>
          </a:p>
          <a:p>
            <a:pPr algn="just"/>
            <a:endParaRPr lang="it-IT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i="1" dirty="0"/>
              <a:t>Legge di aggiornamento di </a:t>
            </a:r>
            <a:r>
              <a:rPr lang="it-IT" sz="2400" b="1" i="1" dirty="0"/>
              <a:t>primo ordine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i="1" dirty="0"/>
              <a:t>Legge di aggiornamento di </a:t>
            </a:r>
            <a:r>
              <a:rPr lang="it-IT" sz="2400" b="1" i="1" dirty="0"/>
              <a:t>ordine superiore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b="1" dirty="0"/>
          </a:p>
        </p:txBody>
      </p:sp>
      <p:sp>
        <p:nvSpPr>
          <p:cNvPr id="15" name="Freccia angolare in su 14">
            <a:extLst>
              <a:ext uri="{FF2B5EF4-FFF2-40B4-BE49-F238E27FC236}">
                <a16:creationId xmlns:a16="http://schemas.microsoft.com/office/drawing/2014/main" id="{F5A83574-52D8-4567-B3E0-F71C9BD60BC1}"/>
              </a:ext>
            </a:extLst>
          </p:cNvPr>
          <p:cNvSpPr/>
          <p:nvPr/>
        </p:nvSpPr>
        <p:spPr>
          <a:xfrm rot="10800000">
            <a:off x="4496837" y="2867112"/>
            <a:ext cx="2002437" cy="583231"/>
          </a:xfrm>
          <a:prstGeom prst="bentUpArrow">
            <a:avLst>
              <a:gd name="adj1" fmla="val 23022"/>
              <a:gd name="adj2" fmla="val 25000"/>
              <a:gd name="adj3" fmla="val 25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2756B8-97A7-4863-9DC9-68E5B23F086B}"/>
              </a:ext>
            </a:extLst>
          </p:cNvPr>
          <p:cNvSpPr txBox="1"/>
          <p:nvPr/>
        </p:nvSpPr>
        <p:spPr>
          <a:xfrm>
            <a:off x="1758462" y="4025679"/>
            <a:ext cx="350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Legge di aggiornamento di tipo P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3C9024-05A1-4DD0-886F-67E14ED43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45" y="3467427"/>
            <a:ext cx="4389119" cy="55825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39755C-F132-844C-9E90-DE2C2164F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3" y="4609969"/>
            <a:ext cx="3205274" cy="871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DF360F-90A4-1745-AA56-79088E534DFB}"/>
              </a:ext>
            </a:extLst>
          </p:cNvPr>
          <p:cNvSpPr txBox="1"/>
          <p:nvPr/>
        </p:nvSpPr>
        <p:spPr>
          <a:xfrm>
            <a:off x="2601340" y="5140475"/>
            <a:ext cx="234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Errore di traiettoria</a:t>
            </a:r>
          </a:p>
        </p:txBody>
      </p:sp>
    </p:spTree>
    <p:extLst>
      <p:ext uri="{BB962C8B-B14F-4D97-AF65-F5344CB8AC3E}">
        <p14:creationId xmlns:p14="http://schemas.microsoft.com/office/powerpoint/2010/main" val="333187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Perdita di dati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7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99C1A8-7CAD-411D-B2CE-EF5D705296F8}"/>
              </a:ext>
            </a:extLst>
          </p:cNvPr>
          <p:cNvSpPr txBox="1"/>
          <p:nvPr/>
        </p:nvSpPr>
        <p:spPr>
          <a:xfrm>
            <a:off x="321286" y="1259627"/>
            <a:ext cx="116503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Per simulare l’effettivo errore di traiettoria, utilizziamo una perdita di dati modellata attraverso lo studio dei tre principali modelli utilizzati in ILC:</a:t>
            </a:r>
          </a:p>
          <a:p>
            <a:pPr algn="just"/>
            <a:endParaRPr lang="it-I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Random sequence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Bernoulli variable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/>
              <a:t>Markov chain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621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52FE9-B44D-4F9F-AC3B-228E8F16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082"/>
            <a:ext cx="8787618" cy="789065"/>
          </a:xfrm>
        </p:spPr>
        <p:txBody>
          <a:bodyPr>
            <a:normAutofit/>
          </a:bodyPr>
          <a:lstStyle/>
          <a:p>
            <a:r>
              <a:rPr lang="it-IT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Bernoulli variable model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9CC1506-B4B1-44E4-9298-B9AD223F4F47}"/>
              </a:ext>
            </a:extLst>
          </p:cNvPr>
          <p:cNvSpPr/>
          <p:nvPr/>
        </p:nvSpPr>
        <p:spPr>
          <a:xfrm>
            <a:off x="0" y="5990252"/>
            <a:ext cx="12192000" cy="864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E8C31C-654C-4041-B91D-272AD355C627}"/>
              </a:ext>
            </a:extLst>
          </p:cNvPr>
          <p:cNvSpPr txBox="1"/>
          <p:nvPr/>
        </p:nvSpPr>
        <p:spPr>
          <a:xfrm>
            <a:off x="10844416" y="6237586"/>
            <a:ext cx="11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Pag. 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8417E1-AB29-4E0D-9DE9-5536B60A7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6085740"/>
            <a:ext cx="1127190" cy="6730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99C1A8-7CAD-411D-B2CE-EF5D705296F8}"/>
              </a:ext>
            </a:extLst>
          </p:cNvPr>
          <p:cNvSpPr txBox="1"/>
          <p:nvPr/>
        </p:nvSpPr>
        <p:spPr>
          <a:xfrm>
            <a:off x="321286" y="1259627"/>
            <a:ext cx="11650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Il BVM è il modello utilizzato in questa tesi per modellare la </a:t>
            </a:r>
            <a:r>
              <a:rPr lang="it-IT" sz="2400" b="1" dirty="0"/>
              <a:t>perdita di dati</a:t>
            </a:r>
            <a:r>
              <a:rPr lang="it-IT" sz="2400" dirty="0"/>
              <a:t>, essendo il modello che più si addiceva per le caratteristiche del mio sistema.</a:t>
            </a:r>
          </a:p>
          <a:p>
            <a:pPr algn="just"/>
            <a:r>
              <a:rPr lang="it-IT" sz="2400" dirty="0"/>
              <a:t>Nel BVM la perdita di dati avviene totalmente lungo </a:t>
            </a:r>
            <a:r>
              <a:rPr lang="it-IT" sz="2400" b="1" dirty="0"/>
              <a:t>l’asse di iterazione </a:t>
            </a:r>
            <a:r>
              <a:rPr lang="it-IT" sz="2400" dirty="0"/>
              <a:t>e la lunghezza della sequenza  di pacchetti persi è limitata rispetto agli altri due modelli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02A51A-7814-4BA5-977F-9DDB71E08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01" y="3558814"/>
            <a:ext cx="5626100" cy="939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6BCE47-5592-4175-B738-06B75FC171D8}"/>
              </a:ext>
            </a:extLst>
          </p:cNvPr>
          <p:cNvSpPr txBox="1"/>
          <p:nvPr/>
        </p:nvSpPr>
        <p:spPr>
          <a:xfrm>
            <a:off x="4775246" y="4437615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/>
              <a:t>Distribuzione di Bernoulli</a:t>
            </a:r>
          </a:p>
        </p:txBody>
      </p:sp>
    </p:spTree>
    <p:extLst>
      <p:ext uri="{BB962C8B-B14F-4D97-AF65-F5344CB8AC3E}">
        <p14:creationId xmlns:p14="http://schemas.microsoft.com/office/powerpoint/2010/main" val="33775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5230</TotalTime>
  <Words>1022</Words>
  <Application>Microsoft Macintosh PowerPoint</Application>
  <PresentationFormat>Widescreen</PresentationFormat>
  <Paragraphs>115</Paragraphs>
  <Slides>14</Slides>
  <Notes>12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Britannic Bold</vt:lpstr>
      <vt:lpstr>Calibri</vt:lpstr>
      <vt:lpstr>Calibri Light</vt:lpstr>
      <vt:lpstr>Cambria Math</vt:lpstr>
      <vt:lpstr>Times New Roman</vt:lpstr>
      <vt:lpstr>Office Theme</vt:lpstr>
      <vt:lpstr>Implementazione di un controllore ad apprendimento iterativo                   con perdita di dati </vt:lpstr>
      <vt:lpstr>Obiettivo del tirocinio</vt:lpstr>
      <vt:lpstr>Perché ILC</vt:lpstr>
      <vt:lpstr>Obiettivi di ILC</vt:lpstr>
      <vt:lpstr>Come funziona</vt:lpstr>
      <vt:lpstr>Modello del sistema</vt:lpstr>
      <vt:lpstr>Capacità d’apprendimento </vt:lpstr>
      <vt:lpstr>Perdita di dati</vt:lpstr>
      <vt:lpstr>Bernoulli variable model</vt:lpstr>
      <vt:lpstr>Grafico senza perdita di dati</vt:lpstr>
      <vt:lpstr>Grafico con perdita di dati</vt:lpstr>
      <vt:lpstr>Errori di traiettoria </vt:lpstr>
      <vt:lpstr>Conclusioni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Implementazione di un controllore ad apprendimento iterativo con perdita di dati</dc:title>
  <dc:creator>Marco Caponi</dc:creator>
  <cp:lastModifiedBy>MARCO CAPONI</cp:lastModifiedBy>
  <cp:revision>92</cp:revision>
  <dcterms:created xsi:type="dcterms:W3CDTF">2021-05-22T08:42:20Z</dcterms:created>
  <dcterms:modified xsi:type="dcterms:W3CDTF">2021-10-05T08:46:13Z</dcterms:modified>
</cp:coreProperties>
</file>